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45"/>
  </p:notesMasterIdLst>
  <p:sldIdLst>
    <p:sldId id="260" r:id="rId6"/>
    <p:sldId id="261" r:id="rId7"/>
    <p:sldId id="262" r:id="rId8"/>
    <p:sldId id="295" r:id="rId9"/>
    <p:sldId id="297" r:id="rId10"/>
    <p:sldId id="298" r:id="rId11"/>
    <p:sldId id="299" r:id="rId12"/>
    <p:sldId id="300" r:id="rId13"/>
    <p:sldId id="322" r:id="rId14"/>
    <p:sldId id="302" r:id="rId15"/>
    <p:sldId id="319" r:id="rId16"/>
    <p:sldId id="320" r:id="rId17"/>
    <p:sldId id="303" r:id="rId18"/>
    <p:sldId id="309" r:id="rId19"/>
    <p:sldId id="328" r:id="rId20"/>
    <p:sldId id="327" r:id="rId21"/>
    <p:sldId id="326" r:id="rId22"/>
    <p:sldId id="330" r:id="rId23"/>
    <p:sldId id="301" r:id="rId24"/>
    <p:sldId id="316" r:id="rId25"/>
    <p:sldId id="324" r:id="rId26"/>
    <p:sldId id="323" r:id="rId27"/>
    <p:sldId id="329" r:id="rId28"/>
    <p:sldId id="306" r:id="rId29"/>
    <p:sldId id="311" r:id="rId30"/>
    <p:sldId id="314" r:id="rId31"/>
    <p:sldId id="273" r:id="rId32"/>
    <p:sldId id="279" r:id="rId33"/>
    <p:sldId id="272" r:id="rId34"/>
    <p:sldId id="275" r:id="rId35"/>
    <p:sldId id="281" r:id="rId36"/>
    <p:sldId id="282" r:id="rId37"/>
    <p:sldId id="284" r:id="rId38"/>
    <p:sldId id="315" r:id="rId39"/>
    <p:sldId id="331" r:id="rId40"/>
    <p:sldId id="325" r:id="rId41"/>
    <p:sldId id="293" r:id="rId42"/>
    <p:sldId id="317" r:id="rId43"/>
    <p:sldId id="318" r:id="rId4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" initials="V" lastIdx="1" clrIdx="0">
    <p:extLst>
      <p:ext uri="{19B8F6BF-5375-455C-9EA6-DF929625EA0E}">
        <p15:presenceInfo xmlns:p15="http://schemas.microsoft.com/office/powerpoint/2012/main" userId="Vinc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61702" autoAdjust="0"/>
  </p:normalViewPr>
  <p:slideViewPr>
    <p:cSldViewPr snapToGrid="0">
      <p:cViewPr varScale="1">
        <p:scale>
          <a:sx n="68" d="100"/>
          <a:sy n="68" d="100"/>
        </p:scale>
        <p:origin x="1616" y="52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6:39.6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42,'10'-1,"-1"0,0-1,0 0,1 0,-1-1,8-3,-5 1,1 1,20-3,-2 2,0 3,0 0,0 2,0 1,0 2,0 1,52 14,197 47,-170-43,502 80,-415-84,230-8,-194-11,205-13,-412 10,0 0,0-2,0-2,39-16,-45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6:44.5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1 380,'257'0,"-237"-2,1 0,-1-1,0-1,31-11,34-7,-58 16,43-15,-47 13,-1 1,1 1,28-4,41 4,-50 5,49-9,58-10,150 1,-41 4,238-24,-111 2,419-25,-480 23,-240 27,103-2,85 14,-127 2,-94 0,1 2,60 12,97 32,-50 2,-97-28,87 17,22-6,271 41,620-4,-768-67,357 12,-497-8,447 6,-477-22,47-1,-33 10,396-13,138 1,166 23,19 1,227 10,-551 8,-211-7,-270-20,416 13,1110-99,-817 36,-526 39,-40 1,254 7,137-1,-285-17,76 0,167 19,-485-1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7:48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74,'13'-1,"0"0,22-5,16-3,-20 9,-1 1,46 7,31 1,-9-8,340-3,-231-17,31 0,-192 16,67-12,-68 8,71-4,466 13,-272 17,-270-14,57 16,-63-12,1-2,54 5,-60-9,52 11,-52-7,49 3,240-9,22 2,-103 29,-95-9,-97-16,76 23,-91-23,0-2,1-2,-1 0,1-2,47-5,0 2,308 2,-355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7:52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1,'7'0,"-1"1,1 1,0-1,-1 1,0 0,1 1,-1-1,8 5,-5-2,1 0,19 5,7-4,0-1,1-2,58-2,-44-1,888 0,-393-1,-310 21,-88-4,238 3,486-20,-572 21,-100-3,566 0,-696-17,23 1,100-12,-168 8,-4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8:08.3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41,'142'10,"1"-1,79 7,-33-1,-135-14,0-3,0-2,82-16,-107 13,23-5,2 2,82-6,-128 16,0-1,0 0,-1 0,1 0,0-1,13-6,-5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8:13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0 235,'0'-1,"1"-1,-1 1,1-1,-1 1,1-1,0 1,-1 0,1 0,0-1,0 1,0 0,0 0,0 0,0 0,0 0,0 0,1 0,-1 0,0 0,2 0,29-15,-30 16,26-12,-2 0,1 2,0 0,0 2,54-9,-37 11,1-1,83-25,-101 25,0 1,0 1,31-1,-19 2,30-11,-50 10,38-5,290 4,-215 8,356-1,-458-3,34-5,25-2,-88 9,290 1,-66 16,-142-11,-1 3,-1 4,0 4,-1 3,135 53,-190-64,0-1,1-1,0-2,45 5,106-5,-129-5,352 20,-138-6,-161-12,118 14,383-15,-301-2,-119-8,-66 1,448-47,-353 34,-141 7,-49 8,37-4,146 4,23-2,-115 4,-2 0,-88 0,33-9,-35 7,-1 2,27-4,75 4,26-3,186-1,-207 9,383-1,-474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8:19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0,'15'2,"0"1,0 0,27 10,23 6,-29-14,70 2,-20-2,34 16,-8-1,495 87,-562-100,1-2,-1-1,1-3,46-4,2 1,-71 2,-6-1,-1 1,1 0,-1 2,1 0,-1 0,19 7,-16-3,0-1,1-1,0-1,26 2,83-5,-62-1,951 0,-990 0,39-7,22-1,19 9,-86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1T20:09:00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1 110,'3'0,"0"1,-1 0,1 0,0 0,-1 0,1 0,0 1,2 1,13 6,71 21,-66-23,-1 0,1-1,42 4,-36-6,15 2,45 8,-48-5,1-2,65 1,86-9,-71-1,1131 2,-1230-1,37-6,10-2,-57 8,1-1,0-1,0 0,14-6,-14 4,1 1,0 0,19-1,236 5,294 18,-73-31,-385 9,-55 3,-19 1,0-2,0-1,50-11,-37 4,1 1,60-2,94 5,-98 4,31-6,24 0,-115 8,31 0,120-15,-159 10,50-9,2 3,93 1,-151 10,0-1,0-2,32-6,4-1,0 3,79 2,-52 3,-10-6,8 0,374 22,-412-12,0-1,82-11,-58 4,111 4,-97 3,-67 0,32 6,-17-1,-16-4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F02F9-BC98-4889-87E2-E3CE0A68BB55}" type="datetimeFigureOut">
              <a:rPr lang="nl-NL" smtClean="0"/>
              <a:t>14-3-2023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9BCF6-259F-4331-9E30-E0927B1A050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204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Software maken is leuk!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17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043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16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261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513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563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735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048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9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818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39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Enthousiast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over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werkend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409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0385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761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noProof="0" dirty="0"/>
              <a:t>Niet begrijpen wat de business echt nodig heeft</a:t>
            </a:r>
          </a:p>
          <a:p>
            <a:r>
              <a:rPr lang="nl-NL" noProof="0" dirty="0"/>
              <a:t>Onduidelijke prioriteiten</a:t>
            </a:r>
          </a:p>
          <a:p>
            <a:r>
              <a:rPr lang="nl-NL" noProof="0" dirty="0"/>
              <a:t>Onduidelijke eisen</a:t>
            </a:r>
          </a:p>
          <a:p>
            <a:r>
              <a:rPr lang="nl-NL" noProof="0" dirty="0"/>
              <a:t>Onvoldoende afstemmen tussen business en IT</a:t>
            </a:r>
          </a:p>
          <a:p>
            <a:r>
              <a:rPr lang="nl-NL" noProof="0" dirty="0"/>
              <a:t>Te grote stappen/iteraties zonder feedback</a:t>
            </a:r>
          </a:p>
          <a:p>
            <a:r>
              <a:rPr lang="nl-NL" noProof="0" dirty="0"/>
              <a:t>Business verwacht een </a:t>
            </a:r>
            <a:r>
              <a:rPr lang="nl-NL" noProof="0" dirty="0" err="1"/>
              <a:t>silver</a:t>
            </a:r>
            <a:r>
              <a:rPr lang="nl-NL" noProof="0" dirty="0"/>
              <a:t> </a:t>
            </a:r>
            <a:r>
              <a:rPr lang="nl-NL" noProof="0" dirty="0" err="1"/>
              <a:t>bullet</a:t>
            </a:r>
            <a:endParaRPr lang="nl-NL" noProof="0" dirty="0"/>
          </a:p>
          <a:p>
            <a:r>
              <a:rPr lang="nl-NL" noProof="0" dirty="0"/>
              <a:t>IT verwacht een </a:t>
            </a:r>
            <a:r>
              <a:rPr lang="nl-NL" noProof="0" dirty="0" err="1"/>
              <a:t>silver</a:t>
            </a:r>
            <a:r>
              <a:rPr lang="nl-NL" noProof="0" dirty="0"/>
              <a:t> </a:t>
            </a:r>
            <a:r>
              <a:rPr lang="nl-NL" noProof="0" dirty="0" err="1"/>
              <a:t>bullet</a:t>
            </a:r>
            <a:endParaRPr lang="nl-NL" noProof="0" dirty="0"/>
          </a:p>
          <a:p>
            <a:r>
              <a:rPr lang="nl-NL" noProof="0" dirty="0"/>
              <a:t>Te weinig aandacht voor cultuur en soft skills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80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Pushen op halen van deadlines</a:t>
            </a:r>
          </a:p>
          <a:p>
            <a:r>
              <a:rPr lang="nl-NL" dirty="0"/>
              <a:t>Overwerken, </a:t>
            </a:r>
            <a:r>
              <a:rPr lang="nl-NL" dirty="0" err="1"/>
              <a:t>crunchen</a:t>
            </a:r>
            <a:endParaRPr lang="nl-NL" dirty="0"/>
          </a:p>
          <a:p>
            <a:r>
              <a:rPr lang="nl-NL" dirty="0"/>
              <a:t>Procesafspraken wegwuiven en direct aansturen wat iedereen moet doen</a:t>
            </a:r>
          </a:p>
          <a:p>
            <a:r>
              <a:rPr lang="nl-NL" dirty="0"/>
              <a:t>Mensen telkens van team laten wisselen</a:t>
            </a:r>
          </a:p>
          <a:p>
            <a:r>
              <a:rPr lang="nl-NL" dirty="0"/>
              <a:t>Werk bij mensen neerleggen, niet bij teams</a:t>
            </a:r>
          </a:p>
          <a:p>
            <a:r>
              <a:rPr lang="nl-NL" dirty="0"/>
              <a:t>Geen tijd laten nemen voor analyse, maar direct laten programmeren</a:t>
            </a:r>
          </a:p>
          <a:p>
            <a:r>
              <a:rPr lang="nl-NL" dirty="0"/>
              <a:t>Geen tijd laten nemen voor testen, maar direct willen releasen</a:t>
            </a:r>
          </a:p>
          <a:p>
            <a:r>
              <a:rPr lang="nl-NL" dirty="0"/>
              <a:t>Geen tijd nemen om te reageren op vragen</a:t>
            </a:r>
          </a:p>
          <a:p>
            <a:r>
              <a:rPr lang="nl-NL" dirty="0"/>
              <a:t>Alleen maar </a:t>
            </a:r>
            <a:r>
              <a:rPr lang="nl-NL" dirty="0" err="1"/>
              <a:t>seniors</a:t>
            </a:r>
            <a:r>
              <a:rPr lang="nl-NL" dirty="0"/>
              <a:t> met ervaring in de techniek of het domein willen hebben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827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noProof="0" dirty="0"/>
              <a:t>Werk voorbereiden en plannen in sprints en geen verandering accepteren (scope creep voorkomen)</a:t>
            </a:r>
          </a:p>
          <a:p>
            <a:r>
              <a:rPr lang="nl-NL" noProof="0" dirty="0"/>
              <a:t>Werk zoveel mogelijk duidelijk krijgen voordat het op een sprint komt (shift </a:t>
            </a:r>
            <a:r>
              <a:rPr lang="nl-NL" noProof="0" dirty="0" err="1"/>
              <a:t>left</a:t>
            </a:r>
            <a:r>
              <a:rPr lang="nl-NL" noProof="0" dirty="0"/>
              <a:t>)</a:t>
            </a:r>
          </a:p>
          <a:p>
            <a:r>
              <a:rPr lang="nl-NL" noProof="0" dirty="0"/>
              <a:t>Eerst </a:t>
            </a:r>
            <a:r>
              <a:rPr lang="nl-NL" noProof="0" dirty="0" err="1"/>
              <a:t>Minimal</a:t>
            </a:r>
            <a:r>
              <a:rPr lang="nl-NL" noProof="0" dirty="0"/>
              <a:t> </a:t>
            </a:r>
            <a:r>
              <a:rPr lang="nl-NL" noProof="0" dirty="0" err="1"/>
              <a:t>Viable</a:t>
            </a:r>
            <a:r>
              <a:rPr lang="nl-NL" noProof="0" dirty="0"/>
              <a:t> Product in productie nemen</a:t>
            </a:r>
          </a:p>
          <a:p>
            <a:r>
              <a:rPr lang="nl-NL" noProof="0" dirty="0"/>
              <a:t>Geautomatiseerde tests toevoegen waar mogelijk</a:t>
            </a:r>
          </a:p>
          <a:p>
            <a:r>
              <a:rPr lang="nl-NL" noProof="0" dirty="0"/>
              <a:t>Korte release </a:t>
            </a:r>
            <a:r>
              <a:rPr lang="nl-NL" noProof="0" dirty="0" err="1"/>
              <a:t>cycles</a:t>
            </a:r>
            <a:endParaRPr lang="nl-NL" noProof="0" dirty="0"/>
          </a:p>
          <a:p>
            <a:r>
              <a:rPr lang="nl-NL" noProof="0" dirty="0"/>
              <a:t>Omgevingen plus configuratie geautomatiseerd vanuit source maken</a:t>
            </a:r>
          </a:p>
          <a:p>
            <a:r>
              <a:rPr lang="nl-NL" noProof="0" dirty="0"/>
              <a:t>Status omgevingen geautomatiseerd monitoren</a:t>
            </a:r>
          </a:p>
          <a:p>
            <a:r>
              <a:rPr lang="nl-NL" noProof="0" dirty="0"/>
              <a:t>Continu feedback over </a:t>
            </a:r>
            <a:r>
              <a:rPr lang="nl-NL" noProof="0" dirty="0" err="1"/>
              <a:t>process</a:t>
            </a:r>
            <a:r>
              <a:rPr lang="nl-NL" noProof="0" dirty="0"/>
              <a:t> en techniek analyseren en verbeteringen doorvoeren in proces techniek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175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Code is leesbaar</a:t>
            </a:r>
          </a:p>
          <a:p>
            <a:r>
              <a:rPr lang="nl-NL" dirty="0"/>
              <a:t>Code is </a:t>
            </a:r>
            <a:r>
              <a:rPr lang="nl-NL" dirty="0" err="1"/>
              <a:t>uitbreidbaar</a:t>
            </a:r>
            <a:endParaRPr lang="nl-NL" dirty="0"/>
          </a:p>
          <a:p>
            <a:r>
              <a:rPr lang="nl-NL" dirty="0"/>
              <a:t>Code is onderhoudbaar</a:t>
            </a:r>
          </a:p>
          <a:p>
            <a:r>
              <a:rPr lang="nl-NL" dirty="0"/>
              <a:t>Voldoende test </a:t>
            </a:r>
            <a:r>
              <a:rPr lang="nl-NL" dirty="0" err="1"/>
              <a:t>coverage</a:t>
            </a:r>
            <a:endParaRPr lang="nl-NL" dirty="0"/>
          </a:p>
          <a:p>
            <a:r>
              <a:rPr lang="nl-NL" dirty="0"/>
              <a:t>Code standaarden</a:t>
            </a:r>
          </a:p>
          <a:p>
            <a:r>
              <a:rPr lang="nl-NL" dirty="0" err="1"/>
              <a:t>Infrastructure</a:t>
            </a:r>
            <a:r>
              <a:rPr lang="nl-NL" dirty="0"/>
              <a:t> As Code (IAC)</a:t>
            </a:r>
          </a:p>
          <a:p>
            <a:r>
              <a:rPr lang="nl-NL" dirty="0"/>
              <a:t>Monitoring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353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Code is leesbaar</a:t>
            </a:r>
          </a:p>
          <a:p>
            <a:r>
              <a:rPr lang="nl-NL" dirty="0"/>
              <a:t>Code is </a:t>
            </a:r>
            <a:r>
              <a:rPr lang="nl-NL" dirty="0" err="1"/>
              <a:t>uitbreidbaar</a:t>
            </a:r>
            <a:endParaRPr lang="nl-NL" dirty="0"/>
          </a:p>
          <a:p>
            <a:r>
              <a:rPr lang="nl-NL" dirty="0"/>
              <a:t>Code is onderhoudbaar</a:t>
            </a:r>
          </a:p>
          <a:p>
            <a:r>
              <a:rPr lang="nl-NL" dirty="0"/>
              <a:t>Voldoende test </a:t>
            </a:r>
            <a:r>
              <a:rPr lang="nl-NL" dirty="0" err="1"/>
              <a:t>coverage</a:t>
            </a:r>
            <a:endParaRPr lang="nl-NL" dirty="0"/>
          </a:p>
          <a:p>
            <a:r>
              <a:rPr lang="nl-NL" dirty="0"/>
              <a:t>Code standaarden</a:t>
            </a:r>
          </a:p>
          <a:p>
            <a:r>
              <a:rPr lang="nl-NL" dirty="0" err="1"/>
              <a:t>Infrastructure</a:t>
            </a:r>
            <a:r>
              <a:rPr lang="nl-NL" dirty="0"/>
              <a:t> As Code (IAC)</a:t>
            </a:r>
          </a:p>
          <a:p>
            <a:r>
              <a:rPr lang="nl-NL" dirty="0"/>
              <a:t>Monitoring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01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Als je veel dezelfde soort mensen bij elkaar zet, dan dempt dat de creativiteit, omdat we graag erbij willen horen.</a:t>
            </a:r>
          </a:p>
          <a:p>
            <a:endParaRPr lang="nl-NL" dirty="0"/>
          </a:p>
          <a:p>
            <a:r>
              <a:rPr lang="nl-NL" dirty="0"/>
              <a:t>Diversiteit zorgt voor andersoortig denken, waardoor er meer ruimte komt voor creativiteit en innovatie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46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23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40074-12EB-4CD8-BD44-F3FCE9D62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B1E46F-5D10-4CFB-8C53-BCFC8A4A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035AED-9F0C-41D0-A848-591BACFA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BA1C85-5150-4A3E-AA36-75E62DC9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DFE127-5CFF-4B3D-A860-34B8F8B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DB98A46-A2E0-433B-8194-7442C67552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119F-F38B-487F-8058-DBF40A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30479-84D5-4A2A-AF0E-DB7BFB09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718CDF-90D0-469B-85AB-AED7A3DF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9C20906-67C1-494C-9DF0-B864D326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FAC4D6-004B-4E87-99EE-C625BC3D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D6C6E-05E6-4112-A865-7C3468F1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04A28FD-1CD3-485B-8F35-07169CF56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C1726-4D18-408C-8262-109D2BB6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0093B78-F711-4AE4-9BD9-13C53FE3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5B62DD-1AB4-4F13-9033-6C4BF0A59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803422-9864-4D63-93FA-02AAC937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93EDF2-544B-4880-BFC1-B1F79563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58A2AC-7692-4B10-87DA-3F616F74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4E0F19E-BC50-4A62-A244-D9191E2EED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07957-319D-4EE8-9CEF-FBE95DDE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F03911-66DB-41B6-9C3E-565F09479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BF119-A901-48AD-852E-BC950B9A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9C9F42-2449-456A-93B5-1605071D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E21560-4D01-4270-9BE4-FB16A70C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3D34B65-F332-4952-9105-860562A63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55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078CA82-7151-45B0-B59E-546E427A5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0B31DA-380A-40D4-BC61-A8671FC2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988CE6-1E5B-47CE-9DCB-BE4E0DB7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397EC-3BA7-402B-B552-C10D95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CBFB6-B12C-4D8B-9F2D-485FE0CF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54E10B6-7354-48AC-B73A-F020C5539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6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40074-12EB-4CD8-BD44-F3FCE9D62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B1E46F-5D10-4CFB-8C53-BCFC8A4A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035AED-9F0C-41D0-A848-591BACFA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BA1C85-5150-4A3E-AA36-75E62DC9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DFE127-5CFF-4B3D-A860-34B8F8B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2C043078-C356-49BF-875C-B309D036E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59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579527C-228B-4F3D-B3CE-3FBF464F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4" y="372369"/>
            <a:ext cx="2673921" cy="522250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74422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122" y="588529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85253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  <p:pic>
        <p:nvPicPr>
          <p:cNvPr id="17" name="Afbeelding 16" descr="Afbeelding met object&#10;&#10;Automatisch gegenereerde beschrijving">
            <a:extLst>
              <a:ext uri="{FF2B5EF4-FFF2-40B4-BE49-F238E27FC236}">
                <a16:creationId xmlns:a16="http://schemas.microsoft.com/office/drawing/2014/main" id="{FA492844-730D-47FB-B698-015C0FCFCE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61D8B-E9FB-4977-8991-0599F9D2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927AD0-1781-4EFF-98CB-630063FA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9227B6-AE0F-47D7-92BD-FFEDBE2F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CA60D0-2C17-42DC-901A-5AC8254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80C7D5-7FA8-4146-AAB8-1321D0F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9E5A0650-B33A-4CF1-8448-00AB9BC83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65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1CC94-A456-4B46-89D6-63284227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59A82B-590C-4D83-B3D0-228A63620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6D7BD5-20B3-4BD5-AD22-0738952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48636A-7E40-4F41-98B6-9997EEF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47761-E10F-47CF-B20C-D6D2C15C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 descr="Afbeelding met object&#10;&#10;Automatisch gegenereerde beschrijving">
            <a:extLst>
              <a:ext uri="{FF2B5EF4-FFF2-40B4-BE49-F238E27FC236}">
                <a16:creationId xmlns:a16="http://schemas.microsoft.com/office/drawing/2014/main" id="{69FE5183-47D3-4868-8EE9-9C689DC6E3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3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611E-FAE1-40C8-957A-50FFE0E4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24BB9D-99BA-43D9-989E-A60AD942A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6098C52-2D83-4A6E-82B9-CBAF45231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9928643-D62E-4BE8-9CC3-7B4B604D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E97B6-4FC1-4FE8-AEC8-D36D7E60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43A9B7-58D4-4A6D-AC02-6B7DA95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F4C5EA84-CE6D-42AC-8912-FD516747E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21751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3FFA9-3853-4BDF-8852-6274D92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B21C87-3C41-4991-AFBE-B4660233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5F36DC-37FA-4FDC-AA6A-6768DF59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E1C678-1091-4902-A9E8-B029840A9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F37152-9154-4F80-97C8-7E1CDF6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393C933-BE66-44A8-9872-370E248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F9D7F3E-1B30-4CDE-9578-41F7D019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EBF4BC-79D8-40C6-AFCD-92FCC87E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1" name="Afbeelding 10" descr="Afbeelding met object&#10;&#10;Automatisch gegenereerde beschrijving">
            <a:extLst>
              <a:ext uri="{FF2B5EF4-FFF2-40B4-BE49-F238E27FC236}">
                <a16:creationId xmlns:a16="http://schemas.microsoft.com/office/drawing/2014/main" id="{2CB1C214-4A23-4CAB-B3B6-800881D0A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61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8349-B029-47D7-9EB0-C7D487F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44B4C31-9C4D-47E5-87DD-760048D3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A255C88-5E17-45BD-9ABE-A573412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7C670-AA2C-44EF-A8A3-AE17C372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 descr="Afbeelding met object&#10;&#10;Automatisch gegenereerde beschrijving">
            <a:extLst>
              <a:ext uri="{FF2B5EF4-FFF2-40B4-BE49-F238E27FC236}">
                <a16:creationId xmlns:a16="http://schemas.microsoft.com/office/drawing/2014/main" id="{6FB58A45-1713-4C29-AFE7-EE316007D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05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E15CBE-763B-455F-9B7C-242C2129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3A1F112-BBF1-4ED7-973B-5AFA19A0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2C691C-3E6E-4A21-8057-F5504CF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6" name="Afbeelding 5" descr="Afbeelding met object&#10;&#10;Automatisch gegenereerde beschrijving">
            <a:extLst>
              <a:ext uri="{FF2B5EF4-FFF2-40B4-BE49-F238E27FC236}">
                <a16:creationId xmlns:a16="http://schemas.microsoft.com/office/drawing/2014/main" id="{41EBC536-491B-4EC7-94DB-6162168DB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119F-F38B-487F-8058-DBF40A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30479-84D5-4A2A-AF0E-DB7BFB09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718CDF-90D0-469B-85AB-AED7A3DF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9C20906-67C1-494C-9DF0-B864D326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FAC4D6-004B-4E87-99EE-C625BC3D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D6C6E-05E6-4112-A865-7C3468F1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44CA4D25-703F-4BD5-8E9D-A6B5D7DA6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8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C1726-4D18-408C-8262-109D2BB6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0093B78-F711-4AE4-9BD9-13C53FE3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5B62DD-1AB4-4F13-9033-6C4BF0A59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803422-9864-4D63-93FA-02AAC937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93EDF2-544B-4880-BFC1-B1F79563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58A2AC-7692-4B10-87DA-3F616F74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29DCEDC6-8F1C-4B42-9219-2A556471E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6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07957-319D-4EE8-9CEF-FBE95DDE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F03911-66DB-41B6-9C3E-565F09479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BF119-A901-48AD-852E-BC950B9A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9C9F42-2449-456A-93B5-1605071D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E21560-4D01-4270-9BE4-FB16A70C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 descr="Afbeelding met object&#10;&#10;Automatisch gegenereerde beschrijving">
            <a:extLst>
              <a:ext uri="{FF2B5EF4-FFF2-40B4-BE49-F238E27FC236}">
                <a16:creationId xmlns:a16="http://schemas.microsoft.com/office/drawing/2014/main" id="{22611E0F-5BBB-43F6-886E-9801AA640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2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078CA82-7151-45B0-B59E-546E427A5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0B31DA-380A-40D4-BC61-A8671FC2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988CE6-1E5B-47CE-9DCB-BE4E0DB7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397EC-3BA7-402B-B552-C10D95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CBFB6-B12C-4D8B-9F2D-485FE0CF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1" name="Afbeelding 10" descr="Afbeelding met object&#10;&#10;Automatisch gegenereerde beschrijving">
            <a:extLst>
              <a:ext uri="{FF2B5EF4-FFF2-40B4-BE49-F238E27FC236}">
                <a16:creationId xmlns:a16="http://schemas.microsoft.com/office/drawing/2014/main" id="{DB5F2F14-ABC4-4610-A367-4CC98EB0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6558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61D8B-E9FB-4977-8991-0599F9D2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927AD0-1781-4EFF-98CB-630063FA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9227B6-AE0F-47D7-92BD-FFEDBE2F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CA60D0-2C17-42DC-901A-5AC8254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80C7D5-7FA8-4146-AAB8-1321D0F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DC52A6-68B1-4EF9-BEF2-70C86DB3D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1CC94-A456-4B46-89D6-63284227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59A82B-590C-4D83-B3D0-228A63620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6D7BD5-20B3-4BD5-AD22-0738952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48636A-7E40-4F41-98B6-9997EEF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47761-E10F-47CF-B20C-D6D2C15C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0E6A64-1562-44C3-9F82-188BCE8BD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611E-FAE1-40C8-957A-50FFE0E4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24BB9D-99BA-43D9-989E-A60AD942A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6098C52-2D83-4A6E-82B9-CBAF45231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9928643-D62E-4BE8-9CC3-7B4B604D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E97B6-4FC1-4FE8-AEC8-D36D7E60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43A9B7-58D4-4A6D-AC02-6B7DA95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A966068-6DB2-4DDF-B422-F55558BAC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3FFA9-3853-4BDF-8852-6274D92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B21C87-3C41-4991-AFBE-B4660233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5F36DC-37FA-4FDC-AA6A-6768DF59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E1C678-1091-4902-A9E8-B029840A9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F37152-9154-4F80-97C8-7E1CDF6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393C933-BE66-44A8-9872-370E248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F9D7F3E-1B30-4CDE-9578-41F7D019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EBF4BC-79D8-40C6-AFCD-92FCC87E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9C0E883-CBE8-4F9D-B86C-73A2816A7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8349-B029-47D7-9EB0-C7D487F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44B4C31-9C4D-47E5-87DD-760048D3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A255C88-5E17-45BD-9ABE-A573412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7C670-AA2C-44EF-A8A3-AE17C372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0E6A765-9753-401A-9959-66B42B963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1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E15CBE-763B-455F-9B7C-242C2129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3A1F112-BBF1-4ED7-973B-5AFA19A0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2C691C-3E6E-4A21-8057-F5504CF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EE8420-E216-4B73-8980-CDAD19A83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1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04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94ED17-C6EB-4900-9808-B6A33A1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0E18F0-ED32-4A46-B9B4-3D6F8B3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BB849-3F6D-499E-83CF-E90E5C89F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03/14/2023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8F90C1-E36E-44CF-8D52-CEB355F5F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C20C25-0C05-4684-BDB5-24DC4E17D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EEA501-C708-4D69-9F4D-7E3CA96DE93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28986"/>
            <a:ext cx="4596858" cy="38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2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2DE508F-63F4-4F00-89D0-19787DE1667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94ED17-C6EB-4900-9808-B6A33A1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0E18F0-ED32-4A46-B9B4-3D6F8B3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BB849-3F6D-499E-83CF-E90E5C89F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5DAE4B6-489B-4B4B-AE8A-A27769488260}" type="datetimeFigureOut">
              <a:rPr lang="en-NL" smtClean="0"/>
              <a:pPr/>
              <a:t>03/14/2023</a:t>
            </a:fld>
            <a:endParaRPr lang="en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8F90C1-E36E-44CF-8D52-CEB355F5F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C20C25-0C05-4684-BDB5-24DC4E17D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5DF39B-91D7-4A80-A9EF-F57CC8B70621}" type="slidenum">
              <a:rPr lang="en-NL" smtClean="0"/>
              <a:pPr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171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210.png"/><Relationship Id="rId4" Type="http://schemas.openxmlformats.org/officeDocument/2006/relationships/image" Target="../media/image180.png"/><Relationship Id="rId9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bit.org/" TargetMode="External"/><Relationship Id="rId13" Type="http://schemas.openxmlformats.org/officeDocument/2006/relationships/hyperlink" Target="https://www.co-teach.nl/" TargetMode="External"/><Relationship Id="rId3" Type="http://schemas.openxmlformats.org/officeDocument/2006/relationships/hyperlink" Target="https://www.scratchjr.org/" TargetMode="External"/><Relationship Id="rId7" Type="http://schemas.openxmlformats.org/officeDocument/2006/relationships/hyperlink" Target="https://code.org/" TargetMode="External"/><Relationship Id="rId12" Type="http://schemas.openxmlformats.org/officeDocument/2006/relationships/hyperlink" Target="https://coderdojo.nl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cratch.mit.edu/" TargetMode="External"/><Relationship Id="rId11" Type="http://schemas.openxmlformats.org/officeDocument/2006/relationships/hyperlink" Target="https://www.codewars.com/" TargetMode="External"/><Relationship Id="rId5" Type="http://schemas.openxmlformats.org/officeDocument/2006/relationships/hyperlink" Target="https://www.locomogo.com/" TargetMode="External"/><Relationship Id="rId15" Type="http://schemas.openxmlformats.org/officeDocument/2006/relationships/hyperlink" Target="https://bee-ideas.com/" TargetMode="External"/><Relationship Id="rId10" Type="http://schemas.openxmlformats.org/officeDocument/2006/relationships/hyperlink" Target="https://www.codingame.com/" TargetMode="External"/><Relationship Id="rId4" Type="http://schemas.openxmlformats.org/officeDocument/2006/relationships/hyperlink" Target="https://www.b-bot.nl/" TargetMode="External"/><Relationship Id="rId9" Type="http://schemas.openxmlformats.org/officeDocument/2006/relationships/hyperlink" Target="https://register.ubisoft.com/rabbids-coding/" TargetMode="External"/><Relationship Id="rId14" Type="http://schemas.openxmlformats.org/officeDocument/2006/relationships/hyperlink" Target="https://codegorilla.nl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jksoverheid.nl/actueel/nieuws/2023/02/03/aanpak-personeelstekort-in-techniek-en-ic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iversity.social/why-is-diversity-important/" TargetMode="External"/><Relationship Id="rId5" Type="http://schemas.openxmlformats.org/officeDocument/2006/relationships/hyperlink" Target="https://www.dimence.nl/sites/default/files/inline-files/Neurodivergent%20denken%20nrc-krant-20220617.pdf" TargetMode="External"/><Relationship Id="rId4" Type="http://schemas.openxmlformats.org/officeDocument/2006/relationships/hyperlink" Target="https://www.nu.nl/ondernemen/6204335/dit-verwachten-werknemers-uit-generatie-z-van-hun-werkgeve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E2D7-C8F7-4066-80A9-FA9B61A7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Leiden en begeleiden van de toekomst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8A7FD0-D917-46FF-8947-7B87C722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van Software Engineering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DB75E-564B-4B20-9C87-DF060F7B2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Ivo Verburgh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1A000D-A6DB-4746-AF14-8E6E0BC1BA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Lead .NET Developer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FBF6B70-029E-474B-AED3-8C35CC8B4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Move Up </a:t>
            </a:r>
            <a:r>
              <a:rPr lang="nl-NL" dirty="0" err="1"/>
              <a:t>With</a:t>
            </a:r>
            <a:r>
              <a:rPr lang="nl-NL" dirty="0"/>
              <a:t> 4Dotnet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CC334F5-C7EF-44EC-8F30-97AF993BC0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16 Maart 2023</a:t>
            </a:r>
          </a:p>
        </p:txBody>
      </p:sp>
    </p:spTree>
    <p:extLst>
      <p:ext uri="{BB962C8B-B14F-4D97-AF65-F5344CB8AC3E}">
        <p14:creationId xmlns:p14="http://schemas.microsoft.com/office/powerpoint/2010/main" val="142557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5189650-0415-FC18-9BA4-38C09814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99" y="320515"/>
            <a:ext cx="7798201" cy="6216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8D0AB8ED-CB4C-FEF6-CE13-2A32E5B659E5}"/>
                  </a:ext>
                </a:extLst>
              </p14:cNvPr>
              <p14:cNvContentPartPr/>
              <p14:nvPr/>
            </p14:nvContentPartPr>
            <p14:xfrm>
              <a:off x="8514873" y="4641398"/>
              <a:ext cx="1050480" cy="878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8D0AB8ED-CB4C-FEF6-CE13-2A32E5B659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873" y="4461398"/>
                <a:ext cx="123012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F7309781-F7CF-6095-D7CD-E9B519E40E2C}"/>
                  </a:ext>
                </a:extLst>
              </p14:cNvPr>
              <p14:cNvContentPartPr/>
              <p14:nvPr/>
            </p14:nvContentPartPr>
            <p14:xfrm>
              <a:off x="2476953" y="4850198"/>
              <a:ext cx="6971760" cy="16992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F7309781-F7CF-6095-D7CD-E9B519E40E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7313" y="4670198"/>
                <a:ext cx="7151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30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5189650-0415-FC18-9BA4-38C09814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6899" y="1485927"/>
            <a:ext cx="7798201" cy="3886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3BAC4EB2-61BC-3A53-3CAE-6111F0667AAA}"/>
                  </a:ext>
                </a:extLst>
              </p14:cNvPr>
              <p14:cNvContentPartPr/>
              <p14:nvPr/>
            </p14:nvContentPartPr>
            <p14:xfrm>
              <a:off x="7334433" y="2424878"/>
              <a:ext cx="1796400" cy="810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3BAC4EB2-61BC-3A53-3CAE-6111F0667A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0793" y="2316878"/>
                <a:ext cx="19040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11B4ABF5-A5ED-AFFA-3170-B4DF6D529A17}"/>
                  </a:ext>
                </a:extLst>
              </p14:cNvPr>
              <p14:cNvContentPartPr/>
              <p14:nvPr/>
            </p14:nvContentPartPr>
            <p14:xfrm>
              <a:off x="3385233" y="2723318"/>
              <a:ext cx="1859400" cy="5904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11B4ABF5-A5ED-AFFA-3170-B4DF6D529A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1233" y="2615678"/>
                <a:ext cx="19670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FA549EB2-6619-ADEF-AC94-572DCC069D25}"/>
                  </a:ext>
                </a:extLst>
              </p14:cNvPr>
              <p14:cNvContentPartPr/>
              <p14:nvPr/>
            </p14:nvContentPartPr>
            <p14:xfrm>
              <a:off x="9208593" y="3733478"/>
              <a:ext cx="486000" cy="3348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FA549EB2-6619-ADEF-AC94-572DCC069D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4593" y="3625478"/>
                <a:ext cx="5936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3819A035-1BC6-5D51-7260-639943511674}"/>
                  </a:ext>
                </a:extLst>
              </p14:cNvPr>
              <p14:cNvContentPartPr/>
              <p14:nvPr/>
            </p14:nvContentPartPr>
            <p14:xfrm>
              <a:off x="2399553" y="3955598"/>
              <a:ext cx="3128760" cy="9180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3819A035-1BC6-5D51-7260-6399435116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5553" y="3847958"/>
                <a:ext cx="32364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8A241FF0-58B4-F5FF-88D2-54D89CB7D2BE}"/>
                  </a:ext>
                </a:extLst>
              </p14:cNvPr>
              <p14:cNvContentPartPr/>
              <p14:nvPr/>
            </p14:nvContentPartPr>
            <p14:xfrm>
              <a:off x="2386233" y="3715838"/>
              <a:ext cx="1222920" cy="918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8A241FF0-58B4-F5FF-88D2-54D89CB7D2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32233" y="3607838"/>
                <a:ext cx="1330560" cy="3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68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5189650-0415-FC18-9BA4-38C09814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6899" y="2153844"/>
            <a:ext cx="7798201" cy="2550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F210F07C-2547-E907-B51C-D706FA50C450}"/>
                  </a:ext>
                </a:extLst>
              </p14:cNvPr>
              <p14:cNvContentPartPr/>
              <p14:nvPr/>
            </p14:nvContentPartPr>
            <p14:xfrm>
              <a:off x="2360313" y="3164318"/>
              <a:ext cx="2700000" cy="860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F210F07C-2547-E907-B51C-D706FA50C4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6673" y="3056318"/>
                <a:ext cx="2807640" cy="3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57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Gevaar</a:t>
            </a:r>
            <a:r>
              <a:rPr lang="en-US" dirty="0"/>
              <a:t> </a:t>
            </a:r>
            <a:r>
              <a:rPr lang="nl-NL" dirty="0"/>
              <a:t>junioren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Lager arbeidsethos</a:t>
            </a:r>
          </a:p>
          <a:p>
            <a:r>
              <a:rPr lang="nl-NL" sz="3200" dirty="0"/>
              <a:t>Lager verantwoordelijkheid voor gedaan werk</a:t>
            </a:r>
          </a:p>
          <a:p>
            <a:r>
              <a:rPr lang="nl-NL" sz="3200" dirty="0"/>
              <a:t>Werken langzaam</a:t>
            </a:r>
          </a:p>
          <a:p>
            <a:r>
              <a:rPr lang="nl-NL" sz="3200" dirty="0"/>
              <a:t>Moeten alles uitgelegd krijgen</a:t>
            </a:r>
          </a:p>
          <a:p>
            <a:r>
              <a:rPr lang="nl-NL" sz="3200" dirty="0"/>
              <a:t>Vertragen de productiviteit van de rest van het team</a:t>
            </a:r>
          </a:p>
          <a:p>
            <a:r>
              <a:rPr lang="nl-NL" sz="3200" dirty="0"/>
              <a:t>Maken sneller dingen kapot (</a:t>
            </a:r>
            <a:r>
              <a:rPr lang="nl-NL" sz="3200" dirty="0" err="1"/>
              <a:t>build</a:t>
            </a:r>
            <a:r>
              <a:rPr lang="nl-NL" sz="3200" dirty="0"/>
              <a:t>/functionaliteit/omgevingen)</a:t>
            </a:r>
          </a:p>
          <a:p>
            <a:endParaRPr lang="nl-NL" sz="3200" dirty="0"/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16170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Voorkomen</a:t>
            </a:r>
            <a:r>
              <a:rPr lang="en-US" dirty="0"/>
              <a:t> </a:t>
            </a:r>
            <a:r>
              <a:rPr lang="nl-NL" dirty="0"/>
              <a:t>dat zaken kapot gaan</a:t>
            </a:r>
          </a:p>
        </p:txBody>
      </p:sp>
      <p:pic>
        <p:nvPicPr>
          <p:cNvPr id="4098" name="Picture 2" descr="Is It Safe-to-Fail for DevOps? | NETSCOUT">
            <a:extLst>
              <a:ext uri="{FF2B5EF4-FFF2-40B4-BE49-F238E27FC236}">
                <a16:creationId xmlns:a16="http://schemas.microsoft.com/office/drawing/2014/main" id="{723DE79E-991F-C1CE-780F-4A01AB1D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90688"/>
            <a:ext cx="5715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Voorkomen</a:t>
            </a:r>
            <a:r>
              <a:rPr lang="en-US" dirty="0"/>
              <a:t> </a:t>
            </a:r>
            <a:r>
              <a:rPr lang="nl-NL" dirty="0"/>
              <a:t>dat zaken kapot gaan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6CF9AB8-880C-2B37-25B5-2B857133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9900" y="1690688"/>
            <a:ext cx="6172200" cy="44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36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re are two kinds of developers. Those who have broken production and  those who are about to. : r/ProgrammerHumor">
            <a:extLst>
              <a:ext uri="{FF2B5EF4-FFF2-40B4-BE49-F238E27FC236}">
                <a16:creationId xmlns:a16="http://schemas.microsoft.com/office/drawing/2014/main" id="{F5CE2A7F-8B11-2517-69F7-5DCCB5B0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8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3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Leren van incidenten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Zorg voor snel te herstellen omgeving</a:t>
            </a:r>
          </a:p>
          <a:p>
            <a:r>
              <a:rPr lang="nl-NL" sz="4000" dirty="0" err="1"/>
              <a:t>Postmortem</a:t>
            </a:r>
            <a:r>
              <a:rPr lang="nl-NL" sz="4000" dirty="0"/>
              <a:t> meeting na een productie incident</a:t>
            </a:r>
          </a:p>
          <a:p>
            <a:endParaRPr lang="nl-NL" sz="4000" dirty="0"/>
          </a:p>
          <a:p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34285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Company Culture and How Does it Affect a Working Environment? |  Complete Controller">
            <a:extLst>
              <a:ext uri="{FF2B5EF4-FFF2-40B4-BE49-F238E27FC236}">
                <a16:creationId xmlns:a16="http://schemas.microsoft.com/office/drawing/2014/main" id="{919F8C82-9E85-A627-C601-48852DB3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2" y="357424"/>
            <a:ext cx="9203177" cy="613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2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Effectiever software maken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179"/>
            <a:ext cx="10515600" cy="50466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3200" dirty="0"/>
              <a:t>Prioriteit cultuur vanuit management/business</a:t>
            </a:r>
          </a:p>
          <a:p>
            <a:pPr>
              <a:lnSpc>
                <a:spcPct val="150000"/>
              </a:lnSpc>
            </a:pPr>
            <a:r>
              <a:rPr lang="nl-NL" sz="3200" dirty="0"/>
              <a:t>Kennisdeling standaard onderdeel van het werk</a:t>
            </a:r>
          </a:p>
          <a:p>
            <a:pPr>
              <a:lnSpc>
                <a:spcPct val="150000"/>
              </a:lnSpc>
            </a:pPr>
            <a:r>
              <a:rPr lang="nl-NL" sz="3200" dirty="0"/>
              <a:t>Frequent feedback geven en ontvangen</a:t>
            </a:r>
          </a:p>
          <a:p>
            <a:pPr>
              <a:lnSpc>
                <a:spcPct val="150000"/>
              </a:lnSpc>
            </a:pPr>
            <a:r>
              <a:rPr lang="nl-NL" sz="3200" dirty="0"/>
              <a:t>Technische skills zijn aan te leren</a:t>
            </a:r>
          </a:p>
          <a:p>
            <a:pPr>
              <a:lnSpc>
                <a:spcPct val="150000"/>
              </a:lnSpc>
            </a:pPr>
            <a:r>
              <a:rPr lang="nl-NL" sz="3200" dirty="0"/>
              <a:t>Multidisciplinaire productteams</a:t>
            </a:r>
          </a:p>
          <a:p>
            <a:pPr>
              <a:lnSpc>
                <a:spcPct val="150000"/>
              </a:lnSpc>
            </a:pPr>
            <a:r>
              <a:rPr lang="nl-NL" sz="3200" dirty="0"/>
              <a:t>Meer junior </a:t>
            </a:r>
            <a:r>
              <a:rPr lang="nl-NL" sz="3200" dirty="0" err="1"/>
              <a:t>developers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047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CDAD2B-83E7-4960-ADEB-C4D1237B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Ivo Verburgh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82D7F35-FD39-4A83-8A50-22850DDE3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Lead .NET Developer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3B507E1F-540A-4198-8AAB-3C3678799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5187" y="3200574"/>
            <a:ext cx="3878813" cy="2574995"/>
          </a:xfrm>
        </p:spPr>
        <p:txBody>
          <a:bodyPr>
            <a:normAutofit/>
          </a:bodyPr>
          <a:lstStyle/>
          <a:p>
            <a:r>
              <a:rPr lang="nl-NL" dirty="0"/>
              <a:t>Software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Kaizen</a:t>
            </a:r>
            <a:r>
              <a:rPr lang="nl-NL" dirty="0"/>
              <a:t>/</a:t>
            </a:r>
            <a:r>
              <a:rPr lang="nl-NL" dirty="0" err="1"/>
              <a:t>Lean</a:t>
            </a:r>
            <a:r>
              <a:rPr lang="nl-NL" dirty="0"/>
              <a:t>/Agile/Scrum/</a:t>
            </a:r>
            <a:r>
              <a:rPr lang="nl-NL" dirty="0" err="1"/>
              <a:t>DevOps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Code </a:t>
            </a:r>
            <a:r>
              <a:rPr lang="nl-NL" dirty="0" err="1"/>
              <a:t>Quality</a:t>
            </a:r>
            <a:r>
              <a:rPr lang="nl-NL" dirty="0"/>
              <a:t> (TDD, </a:t>
            </a:r>
            <a:r>
              <a:rPr lang="nl-NL" dirty="0" err="1"/>
              <a:t>Refactoring</a:t>
            </a:r>
            <a:r>
              <a:rPr lang="nl-N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Architecture/Design </a:t>
            </a:r>
            <a:r>
              <a:rPr lang="nl-NL" dirty="0" err="1"/>
              <a:t>Patterns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CI (</a:t>
            </a:r>
            <a:r>
              <a:rPr lang="nl-NL" dirty="0" err="1"/>
              <a:t>Static</a:t>
            </a:r>
            <a:r>
              <a:rPr lang="nl-NL" dirty="0"/>
              <a:t> Code Analysis) / CD (IAC)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DevOps</a:t>
            </a:r>
            <a:endParaRPr lang="nl-NL" dirty="0"/>
          </a:p>
          <a:p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FC213DA-0A53-4716-A8CE-0D91D620F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https://www.linkedin.com/in/ivo-verburgh/</a:t>
            </a:r>
          </a:p>
          <a:p>
            <a:endParaRPr lang="nl-NL" dirty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A7EC384-EF20-4BDE-9C00-CE0258547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https://github.com/iverburgh/</a:t>
            </a:r>
          </a:p>
          <a:p>
            <a:endParaRPr lang="nl-NL" dirty="0"/>
          </a:p>
        </p:txBody>
      </p:sp>
      <p:pic>
        <p:nvPicPr>
          <p:cNvPr id="16" name="Tijdelijke aanduiding voor afbeelding 11">
            <a:extLst>
              <a:ext uri="{FF2B5EF4-FFF2-40B4-BE49-F238E27FC236}">
                <a16:creationId xmlns:a16="http://schemas.microsoft.com/office/drawing/2014/main" id="{C56D99FB-6D10-42D4-9492-88EA4614C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1566" y="2218103"/>
            <a:ext cx="1906750" cy="2858393"/>
          </a:xfrm>
        </p:spPr>
      </p:pic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FACC8C39-8D52-46C4-BC42-E3BE08DEAA9F}"/>
              </a:ext>
            </a:extLst>
          </p:cNvPr>
          <p:cNvSpPr txBox="1">
            <a:spLocks/>
          </p:cNvSpPr>
          <p:nvPr/>
        </p:nvSpPr>
        <p:spPr>
          <a:xfrm>
            <a:off x="6991004" y="3200574"/>
            <a:ext cx="3878813" cy="257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Hobby’s: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Zeilen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CrossFit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Hardlopen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Scouting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Geocaching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05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mogeneous Or Not Homogeneous">
            <a:extLst>
              <a:ext uri="{FF2B5EF4-FFF2-40B4-BE49-F238E27FC236}">
                <a16:creationId xmlns:a16="http://schemas.microsoft.com/office/drawing/2014/main" id="{F159B712-7168-AE75-A09C-D40F418B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1" y="560036"/>
            <a:ext cx="10671618" cy="57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25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on Comparison (1901-2024) - YouTube">
            <a:extLst>
              <a:ext uri="{FF2B5EF4-FFF2-40B4-BE49-F238E27FC236}">
                <a16:creationId xmlns:a16="http://schemas.microsoft.com/office/drawing/2014/main" id="{37E7B5DF-C0C6-596F-C872-5CC44BB2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6" y="797718"/>
            <a:ext cx="9355667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6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Generatie</a:t>
            </a:r>
            <a:r>
              <a:rPr lang="en-US" dirty="0"/>
              <a:t> Z (1996 - 2015)</a:t>
            </a:r>
            <a:endParaRPr lang="nl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Werken en geld staan niet op één, maar tijd en relevantie</a:t>
            </a:r>
          </a:p>
          <a:p>
            <a:r>
              <a:rPr lang="nl-NL" sz="3200" dirty="0"/>
              <a:t>Zijn graag maatschappelijk relevant bezig</a:t>
            </a:r>
          </a:p>
          <a:p>
            <a:r>
              <a:rPr lang="nl-NL" sz="3200" dirty="0"/>
              <a:t>Minder interesse in verre reizen en dure spullen</a:t>
            </a:r>
          </a:p>
          <a:p>
            <a:r>
              <a:rPr lang="nl-NL" sz="3200" dirty="0"/>
              <a:t>Willen graag impact maken</a:t>
            </a:r>
          </a:p>
          <a:p>
            <a:r>
              <a:rPr lang="nl-NL" sz="3200" dirty="0"/>
              <a:t>Zijn actiegericht en ambitieus</a:t>
            </a:r>
          </a:p>
          <a:p>
            <a:r>
              <a:rPr lang="nl-NL" sz="3200" dirty="0"/>
              <a:t>Zoeken uitdaging en ontwikkeling</a:t>
            </a:r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723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Diversiteit</a:t>
            </a:r>
            <a:endParaRPr lang="nl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Stap buiten de comfortzone:</a:t>
            </a:r>
          </a:p>
          <a:p>
            <a:endParaRPr lang="nl-NL" dirty="0"/>
          </a:p>
          <a:p>
            <a:r>
              <a:rPr lang="nl-NL" dirty="0"/>
              <a:t>Neurodiversiteit</a:t>
            </a:r>
          </a:p>
          <a:p>
            <a:pPr lvl="1"/>
            <a:r>
              <a:rPr lang="nl-NL" dirty="0"/>
              <a:t>AD(H)D</a:t>
            </a:r>
          </a:p>
          <a:p>
            <a:pPr lvl="1"/>
            <a:r>
              <a:rPr lang="nl-NL" dirty="0"/>
              <a:t>Autisme</a:t>
            </a:r>
          </a:p>
          <a:p>
            <a:pPr lvl="1"/>
            <a:r>
              <a:rPr lang="nl-NL" dirty="0"/>
              <a:t>Dyslexie/ dyscalculie</a:t>
            </a:r>
          </a:p>
          <a:p>
            <a:pPr lvl="1"/>
            <a:r>
              <a:rPr lang="nl-NL" dirty="0"/>
              <a:t>Hoogbegaafdheid</a:t>
            </a:r>
          </a:p>
          <a:p>
            <a:pPr lvl="1"/>
            <a:r>
              <a:rPr lang="nl-NL" dirty="0" err="1"/>
              <a:t>Hoogsensitiviteit</a:t>
            </a:r>
            <a:endParaRPr lang="nl-NL" dirty="0"/>
          </a:p>
          <a:p>
            <a:r>
              <a:rPr lang="nl-NL" dirty="0"/>
              <a:t>Vrouwen</a:t>
            </a:r>
          </a:p>
          <a:p>
            <a:r>
              <a:rPr lang="nl-NL" dirty="0"/>
              <a:t>Etnische diversiteit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0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jij doen?</a:t>
            </a:r>
          </a:p>
        </p:txBody>
      </p:sp>
      <p:pic>
        <p:nvPicPr>
          <p:cNvPr id="2050" name="Picture 2" descr="Terroirist: A Daily Wine Blog » Daily Wine News: Who, Me?">
            <a:extLst>
              <a:ext uri="{FF2B5EF4-FFF2-40B4-BE49-F238E27FC236}">
                <a16:creationId xmlns:a16="http://schemas.microsoft.com/office/drawing/2014/main" id="{04B0FD11-AED7-F708-B2F4-6CBEA433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1" y="1275926"/>
            <a:ext cx="5323417" cy="52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9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Kinderen enthousiast maken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Coderdojo</a:t>
            </a:r>
            <a:endParaRPr lang="nl-NL" dirty="0"/>
          </a:p>
          <a:p>
            <a:r>
              <a:rPr lang="nl-NL" dirty="0"/>
              <a:t>Gastlessen programmeren op school</a:t>
            </a:r>
          </a:p>
          <a:p>
            <a:r>
              <a:rPr lang="nl-NL" dirty="0"/>
              <a:t>Co </a:t>
            </a:r>
            <a:r>
              <a:rPr lang="nl-NL" dirty="0" err="1"/>
              <a:t>Teach</a:t>
            </a:r>
            <a:r>
              <a:rPr lang="nl-NL" dirty="0"/>
              <a:t> </a:t>
            </a:r>
          </a:p>
          <a:p>
            <a:r>
              <a:rPr lang="nl-NL" dirty="0" err="1"/>
              <a:t>Bee</a:t>
            </a:r>
            <a:r>
              <a:rPr lang="nl-NL" dirty="0"/>
              <a:t>-Bot of </a:t>
            </a:r>
            <a:r>
              <a:rPr lang="nl-NL" dirty="0" err="1"/>
              <a:t>LoCoMoGo</a:t>
            </a:r>
            <a:endParaRPr lang="nl-NL" dirty="0"/>
          </a:p>
        </p:txBody>
      </p:sp>
      <p:pic>
        <p:nvPicPr>
          <p:cNvPr id="1026" name="Picture 2" descr="Bee-Bot">
            <a:extLst>
              <a:ext uri="{FF2B5EF4-FFF2-40B4-BE49-F238E27FC236}">
                <a16:creationId xmlns:a16="http://schemas.microsoft.com/office/drawing/2014/main" id="{C8962FC4-8D89-770B-765B-86190C9B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44" y="2734805"/>
            <a:ext cx="391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toy train teaching children aged 4-12 coding through play. Educational journey from screen-less play to full on programming.">
            <a:extLst>
              <a:ext uri="{FF2B5EF4-FFF2-40B4-BE49-F238E27FC236}">
                <a16:creationId xmlns:a16="http://schemas.microsoft.com/office/drawing/2014/main" id="{10A29971-9177-F5BB-0CFC-CBA62DB1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18" y="3804305"/>
            <a:ext cx="5194168" cy="292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8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begeleiden</a:t>
            </a:r>
            <a:endParaRPr lang="nl-NL" dirty="0"/>
          </a:p>
        </p:txBody>
      </p:sp>
      <p:pic>
        <p:nvPicPr>
          <p:cNvPr id="3074" name="Picture 2" descr="Free Photo | Best friends drinking coffee together">
            <a:extLst>
              <a:ext uri="{FF2B5EF4-FFF2-40B4-BE49-F238E27FC236}">
                <a16:creationId xmlns:a16="http://schemas.microsoft.com/office/drawing/2014/main" id="{ACA134B5-13D5-52EC-5F8E-80E2A8D5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5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Introspectie of zelfreflectie</a:t>
            </a:r>
          </a:p>
        </p:txBody>
      </p:sp>
      <p:pic>
        <p:nvPicPr>
          <p:cNvPr id="4098" name="Picture 2" descr="Self-Reflection: What It Is, Benefits, and How to Do It">
            <a:extLst>
              <a:ext uri="{FF2B5EF4-FFF2-40B4-BE49-F238E27FC236}">
                <a16:creationId xmlns:a16="http://schemas.microsoft.com/office/drawing/2014/main" id="{5FF42826-C858-A7A2-7E76-113A38557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47" y="1825625"/>
            <a:ext cx="77439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9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2826543" cy="1325563"/>
          </a:xfrm>
        </p:spPr>
        <p:txBody>
          <a:bodyPr/>
          <a:lstStyle/>
          <a:p>
            <a:r>
              <a:rPr lang="nl-NL" dirty="0" err="1"/>
              <a:t>Imposter</a:t>
            </a:r>
            <a:r>
              <a:rPr lang="nl-NL" dirty="0"/>
              <a:t>-</a:t>
            </a:r>
            <a:br>
              <a:rPr lang="nl-NL" dirty="0"/>
            </a:br>
            <a:r>
              <a:rPr lang="nl-NL" dirty="0"/>
              <a:t>syndroom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5E847-BFB0-F931-E78A-6A4B997B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0"/>
            <a:ext cx="7162800" cy="6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0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Leer feedback te herkennen en ontvangen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F42826-C858-A7A2-7E76-113A38557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7662" y="1825625"/>
            <a:ext cx="6536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2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3D2E1E-BEB5-8C63-FC07-58817BF5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0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Leer feedback te geven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F42826-C858-A7A2-7E76-113A38557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077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Heb vertrouwen en wees betrouwbaar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35C6FDB9-8E7D-8B54-A081-23B84EA7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7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een mentor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E052933B-C958-E9CF-C172-7351B71AB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544" y="1690688"/>
            <a:ext cx="7908912" cy="44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71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is een mentor?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B7164-7BEA-155A-7EA1-851847DC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4000" dirty="0"/>
              <a:t>Bereid om ervaringen te delen</a:t>
            </a:r>
          </a:p>
          <a:p>
            <a:pPr>
              <a:lnSpc>
                <a:spcPct val="150000"/>
              </a:lnSpc>
            </a:pPr>
            <a:r>
              <a:rPr lang="nl-NL" sz="4000" dirty="0"/>
              <a:t>Helpt </a:t>
            </a:r>
            <a:r>
              <a:rPr lang="nl-NL" sz="4000" dirty="0" err="1"/>
              <a:t>mentee</a:t>
            </a:r>
            <a:r>
              <a:rPr lang="nl-NL" sz="4000" dirty="0"/>
              <a:t> volledige potentieel te bereiken</a:t>
            </a:r>
          </a:p>
          <a:p>
            <a:pPr>
              <a:lnSpc>
                <a:spcPct val="150000"/>
              </a:lnSpc>
            </a:pPr>
            <a:r>
              <a:rPr lang="nl-NL" sz="4000" dirty="0"/>
              <a:t>Stelt </a:t>
            </a:r>
            <a:r>
              <a:rPr lang="nl-NL" sz="4000" dirty="0" err="1"/>
              <a:t>mentee</a:t>
            </a:r>
            <a:r>
              <a:rPr lang="nl-NL" sz="4000" dirty="0"/>
              <a:t> in staat om dingen zelf te doen</a:t>
            </a:r>
          </a:p>
        </p:txBody>
      </p:sp>
    </p:spTree>
    <p:extLst>
      <p:ext uri="{BB962C8B-B14F-4D97-AF65-F5344CB8AC3E}">
        <p14:creationId xmlns:p14="http://schemas.microsoft.com/office/powerpoint/2010/main" val="35016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 mentor en kennishouder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B7164-7BEA-155A-7EA1-851847DCD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946823" cy="4961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/>
              <a:t>Een </a:t>
            </a:r>
            <a:r>
              <a:rPr lang="nl-NL" sz="3200" b="1" dirty="0"/>
              <a:t>mentor</a:t>
            </a:r>
          </a:p>
          <a:p>
            <a:pPr marL="0" indent="0">
              <a:buNone/>
            </a:pPr>
            <a:r>
              <a:rPr lang="nl-NL" sz="3200" dirty="0"/>
              <a:t>begeleidt de ontwikkeling van de </a:t>
            </a:r>
            <a:r>
              <a:rPr lang="nl-NL" sz="3200" dirty="0" err="1"/>
              <a:t>mentee</a:t>
            </a: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r>
              <a:rPr lang="nl-NL" sz="3200" dirty="0"/>
              <a:t>Een </a:t>
            </a:r>
            <a:r>
              <a:rPr lang="nl-NL" sz="3200" b="1" dirty="0"/>
              <a:t>kennishouder</a:t>
            </a:r>
          </a:p>
          <a:p>
            <a:pPr marL="0" indent="0">
              <a:buNone/>
            </a:pPr>
            <a:r>
              <a:rPr lang="nl-NL" sz="3200" dirty="0"/>
              <a:t>heeft veel kennis en wil dit delen</a:t>
            </a:r>
          </a:p>
          <a:p>
            <a:endParaRPr lang="nl-NL" sz="2400" dirty="0"/>
          </a:p>
          <a:p>
            <a:pPr marL="0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8864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Groei</a:t>
            </a:r>
            <a:r>
              <a:rPr lang="en-US" dirty="0"/>
              <a:t> door feedback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B7164-7BEA-155A-7EA1-851847DC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3600" dirty="0"/>
              <a:t>Wanneer kreeg jij een compliment of feedback waardoor je echt bent gegroeid?</a:t>
            </a:r>
          </a:p>
          <a:p>
            <a:endParaRPr lang="nl-NL" sz="3600" dirty="0"/>
          </a:p>
          <a:p>
            <a:pPr marL="0" indent="0">
              <a:buNone/>
            </a:pPr>
            <a:r>
              <a:rPr lang="nl-NL" sz="3600" dirty="0"/>
              <a:t>Zulke momenten blijven je hele leven bij je</a:t>
            </a:r>
          </a:p>
          <a:p>
            <a:endParaRPr lang="nl-NL" sz="3600" dirty="0"/>
          </a:p>
          <a:p>
            <a:pPr marL="0" indent="0">
              <a:buNone/>
            </a:pPr>
            <a:r>
              <a:rPr lang="nl-NL" sz="3600" dirty="0"/>
              <a:t>Durf zulke momenten door te geven</a:t>
            </a:r>
            <a:br>
              <a:rPr lang="nl-NL" sz="3600" dirty="0"/>
            </a:b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5668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Dus kort samengevat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B7164-7BEA-155A-7EA1-851847DCD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1069"/>
          </a:xfrm>
        </p:spPr>
        <p:txBody>
          <a:bodyPr>
            <a:normAutofit/>
          </a:bodyPr>
          <a:lstStyle/>
          <a:p>
            <a:r>
              <a:rPr lang="nl-NL" sz="3600" dirty="0"/>
              <a:t>Deel de lol en passie</a:t>
            </a:r>
          </a:p>
          <a:p>
            <a:r>
              <a:rPr lang="nl-NL" sz="3600" dirty="0"/>
              <a:t>Zorg dat kennis wordt gedeeld</a:t>
            </a:r>
          </a:p>
          <a:p>
            <a:r>
              <a:rPr lang="nl-NL" sz="3600" dirty="0"/>
              <a:t>Zorg dat de software robuust en </a:t>
            </a:r>
            <a:r>
              <a:rPr lang="nl-NL" sz="3600" dirty="0" err="1"/>
              <a:t>beheerbaar</a:t>
            </a:r>
            <a:r>
              <a:rPr lang="nl-NL" sz="3600" dirty="0"/>
              <a:t> is</a:t>
            </a:r>
          </a:p>
          <a:p>
            <a:r>
              <a:rPr lang="nl-NL" sz="3600" dirty="0"/>
              <a:t>Standaard stagiairs en </a:t>
            </a:r>
            <a:r>
              <a:rPr lang="nl-NL" sz="3600" dirty="0" err="1"/>
              <a:t>juniors</a:t>
            </a:r>
            <a:r>
              <a:rPr lang="nl-NL" sz="3600" dirty="0"/>
              <a:t> in een team</a:t>
            </a:r>
          </a:p>
          <a:p>
            <a:r>
              <a:rPr lang="nl-NL" sz="3600" dirty="0"/>
              <a:t>Wees een voorbeeld</a:t>
            </a:r>
          </a:p>
          <a:p>
            <a:r>
              <a:rPr lang="nl-NL" sz="3600" dirty="0"/>
              <a:t>Wees een mentor</a:t>
            </a:r>
          </a:p>
          <a:p>
            <a:r>
              <a:rPr lang="nl-NL" sz="3600" dirty="0"/>
              <a:t>Wees een kennishouder</a:t>
            </a:r>
          </a:p>
          <a:p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1251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endParaRPr lang="nl-NL" dirty="0"/>
          </a:p>
        </p:txBody>
      </p:sp>
      <p:pic>
        <p:nvPicPr>
          <p:cNvPr id="7170" name="Picture 2" descr="7 Questions to Ask Your IT Professional Every Month">
            <a:extLst>
              <a:ext uri="{FF2B5EF4-FFF2-40B4-BE49-F238E27FC236}">
                <a16:creationId xmlns:a16="http://schemas.microsoft.com/office/drawing/2014/main" id="{96CA6E6F-F12E-34DF-9615-20802052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9068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693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64" y="282102"/>
            <a:ext cx="10515600" cy="938381"/>
          </a:xfrm>
        </p:spPr>
        <p:txBody>
          <a:bodyPr/>
          <a:lstStyle/>
          <a:p>
            <a:r>
              <a:rPr lang="en-US" dirty="0"/>
              <a:t>Links </a:t>
            </a:r>
            <a:r>
              <a:rPr lang="en-US" dirty="0" err="1"/>
              <a:t>enthousiasmeren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opleiden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720B01-BEEB-43F3-320E-C43D62E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64" y="1303506"/>
            <a:ext cx="5536660" cy="5272392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Programmeren met kleuters (5 – 7)</a:t>
            </a:r>
          </a:p>
          <a:p>
            <a:r>
              <a:rPr lang="nl-NL" dirty="0">
                <a:hlinkClick r:id="rId3"/>
              </a:rPr>
              <a:t>https://www.scratchjr.org/</a:t>
            </a:r>
            <a:endParaRPr lang="nl-NL" dirty="0"/>
          </a:p>
          <a:p>
            <a:r>
              <a:rPr lang="nl-NL" dirty="0">
                <a:hlinkClick r:id="rId4"/>
              </a:rPr>
              <a:t>https://www.b-bot.nl/</a:t>
            </a:r>
            <a:endParaRPr lang="nl-NL" dirty="0"/>
          </a:p>
          <a:p>
            <a:r>
              <a:rPr lang="nl-NL" dirty="0">
                <a:hlinkClick r:id="rId5"/>
              </a:rPr>
              <a:t>https://www.locomogo.com/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Programmeren met kinderen (7 – 14)</a:t>
            </a:r>
          </a:p>
          <a:p>
            <a:r>
              <a:rPr lang="nl-NL" dirty="0">
                <a:hlinkClick r:id="rId6"/>
              </a:rPr>
              <a:t>https://scratch.mit.edu/</a:t>
            </a:r>
            <a:endParaRPr lang="nl-NL" dirty="0"/>
          </a:p>
          <a:p>
            <a:r>
              <a:rPr lang="nl-NL" dirty="0">
                <a:hlinkClick r:id="rId7"/>
              </a:rPr>
              <a:t>https://code.org/</a:t>
            </a:r>
            <a:endParaRPr lang="nl-NL" dirty="0"/>
          </a:p>
          <a:p>
            <a:r>
              <a:rPr lang="nl-NL" dirty="0">
                <a:hlinkClick r:id="rId8"/>
              </a:rPr>
              <a:t>https://microbit.org/</a:t>
            </a:r>
            <a:endParaRPr lang="nl-NL" dirty="0"/>
          </a:p>
          <a:p>
            <a:r>
              <a:rPr lang="nl-NL" dirty="0">
                <a:hlinkClick r:id="rId9"/>
              </a:rPr>
              <a:t>https://register.ubisoft.com/rabbids-coding/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Programmeerspelletjes (vanaf 14 jaar)</a:t>
            </a:r>
          </a:p>
          <a:p>
            <a:r>
              <a:rPr lang="nl-NL" dirty="0">
                <a:hlinkClick r:id="rId10"/>
              </a:rPr>
              <a:t>https://www.codingame.com/</a:t>
            </a:r>
            <a:endParaRPr lang="nl-NL" dirty="0"/>
          </a:p>
          <a:p>
            <a:r>
              <a:rPr lang="nl-NL" dirty="0">
                <a:hlinkClick r:id="rId11"/>
              </a:rPr>
              <a:t>https://www.codewars.com/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9E6CAF2-2BB5-42CE-FCBB-129822E0BBE5}"/>
              </a:ext>
            </a:extLst>
          </p:cNvPr>
          <p:cNvSpPr txBox="1">
            <a:spLocks/>
          </p:cNvSpPr>
          <p:nvPr/>
        </p:nvSpPr>
        <p:spPr>
          <a:xfrm>
            <a:off x="6096000" y="1220483"/>
            <a:ext cx="5536660" cy="5272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Programmeren met kinderen (7 – 17)</a:t>
            </a:r>
          </a:p>
          <a:p>
            <a:r>
              <a:rPr lang="nl-NL" dirty="0">
                <a:hlinkClick r:id="rId12"/>
              </a:rPr>
              <a:t>https://coderdojo.nl/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Informatica gastdocenten op VO</a:t>
            </a:r>
          </a:p>
          <a:p>
            <a:r>
              <a:rPr lang="nl-NL" dirty="0">
                <a:hlinkClick r:id="rId13"/>
              </a:rPr>
              <a:t>https://www.co-teach.nl/</a:t>
            </a:r>
            <a:endParaRPr lang="nl-NL" dirty="0"/>
          </a:p>
          <a:p>
            <a:endParaRPr lang="nl-NL" dirty="0"/>
          </a:p>
          <a:p>
            <a:r>
              <a:rPr lang="nl-NL" dirty="0"/>
              <a:t>Opleiden in 4 maanden tot full-stack webdeveloper</a:t>
            </a:r>
          </a:p>
          <a:p>
            <a:r>
              <a:rPr lang="nl-NL" dirty="0">
                <a:hlinkClick r:id="rId14"/>
              </a:rPr>
              <a:t>https://codegorilla.nl/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Gratis opleiden tot software </a:t>
            </a:r>
            <a:r>
              <a:rPr lang="nl-NL" dirty="0" err="1"/>
              <a:t>developer</a:t>
            </a:r>
            <a:endParaRPr lang="nl-NL" dirty="0"/>
          </a:p>
          <a:p>
            <a:r>
              <a:rPr lang="nl-NL" dirty="0">
                <a:hlinkClick r:id="rId15"/>
              </a:rPr>
              <a:t>https://bee-ideas.com/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322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64" y="282102"/>
            <a:ext cx="10515600" cy="938381"/>
          </a:xfrm>
        </p:spPr>
        <p:txBody>
          <a:bodyPr/>
          <a:lstStyle/>
          <a:p>
            <a:r>
              <a:rPr lang="en-US" dirty="0" err="1"/>
              <a:t>Bronnen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720B01-BEEB-43F3-320E-C43D62E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63" y="1303506"/>
            <a:ext cx="11484403" cy="5272392"/>
          </a:xfrm>
        </p:spPr>
        <p:txBody>
          <a:bodyPr>
            <a:normAutofit/>
          </a:bodyPr>
          <a:lstStyle/>
          <a:p>
            <a:r>
              <a:rPr lang="nl-NL" dirty="0">
                <a:hlinkClick r:id="rId3"/>
              </a:rPr>
              <a:t>https://www.rijksoverheid.nl/actueel/nieuws/2023/02/03/aanpak-personeelstekort-in-techniek-en-ict</a:t>
            </a:r>
            <a:br>
              <a:rPr lang="nl-NL" dirty="0"/>
            </a:br>
            <a:endParaRPr lang="nl-NL" dirty="0"/>
          </a:p>
          <a:p>
            <a:r>
              <a:rPr lang="nl-NL" dirty="0">
                <a:hlinkClick r:id="rId4"/>
              </a:rPr>
              <a:t>https://www.nu.nl/ondernemen/6204335/dit-verwachten-werknemers-uit-generatie-z-van-hun-werkgever.html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5"/>
              </a:rPr>
              <a:t>https://www.dimence.nl/sites/default/files/inline-files/Neurodivergent%20denken%20nrc-krant-20220617.pdf</a:t>
            </a:r>
            <a:br>
              <a:rPr lang="nl-NL" dirty="0"/>
            </a:br>
            <a:endParaRPr lang="nl-NL" dirty="0"/>
          </a:p>
          <a:p>
            <a:r>
              <a:rPr lang="nl-NL" dirty="0">
                <a:hlinkClick r:id="rId6"/>
              </a:rPr>
              <a:t>https://diversity.social/why-is-diversity-important/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39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si Oka as Hiro Nakamura in Heroes (2006). Oka's portrayal of Hiro... |  Download Scientific Diagram">
            <a:extLst>
              <a:ext uri="{FF2B5EF4-FFF2-40B4-BE49-F238E27FC236}">
                <a16:creationId xmlns:a16="http://schemas.microsoft.com/office/drawing/2014/main" id="{E86CC3BA-E07D-029E-A0BC-A1D74AD2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45" y="271129"/>
            <a:ext cx="10109943" cy="631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2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ons huidige werk ook zo leuk?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Vertraagde releases</a:t>
            </a:r>
          </a:p>
          <a:p>
            <a:r>
              <a:rPr lang="nl-NL" sz="4000" dirty="0"/>
              <a:t>Projecten overstijgen budget</a:t>
            </a:r>
          </a:p>
          <a:p>
            <a:r>
              <a:rPr lang="nl-NL" sz="4000" dirty="0"/>
              <a:t>Werkdruk en stress</a:t>
            </a:r>
          </a:p>
          <a:p>
            <a:r>
              <a:rPr lang="nl-NL" sz="4000" dirty="0"/>
              <a:t>Lage kwaliteit software</a:t>
            </a:r>
          </a:p>
          <a:p>
            <a:r>
              <a:rPr lang="nl-NL" sz="4000" dirty="0"/>
              <a:t>Niet voldoen aan eisen/wensen business</a:t>
            </a:r>
          </a:p>
          <a:p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978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Oorzaken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1D87D-DD64-F0AE-C9CF-A8DB0457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noProof="0" dirty="0"/>
          </a:p>
          <a:p>
            <a:endParaRPr lang="nl-NL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B68F6-D456-D11A-CDD2-61E8AB42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47" y="1431587"/>
            <a:ext cx="7963305" cy="53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4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Aanpak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management/business</a:t>
            </a:r>
            <a:endParaRPr lang="nl-NL" dirty="0"/>
          </a:p>
        </p:txBody>
      </p:sp>
      <p:pic>
        <p:nvPicPr>
          <p:cNvPr id="2050" name="Picture 2" descr="7 Negative Effects of Micromanagement on Software Teams - 7pace">
            <a:extLst>
              <a:ext uri="{FF2B5EF4-FFF2-40B4-BE49-F238E27FC236}">
                <a16:creationId xmlns:a16="http://schemas.microsoft.com/office/drawing/2014/main" id="{6462FEFC-E791-B30B-5F3C-9D70FDA6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489650"/>
            <a:ext cx="11353800" cy="43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3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E5988FB-36DE-47B8-BEA0-476BA42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Aanpak vanuit IT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0B2C6EA-82B0-DD38-8623-334439AC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60" y="1382716"/>
            <a:ext cx="7607080" cy="51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ep Calm And Let The DevOps Engineer Handle It Coffee Mug - Cool Birthday  Gifts for DevOps Engineer - Gag Gift for Men Women Tea Cup White Ceramic 11  oz : Amazon.de:">
            <a:extLst>
              <a:ext uri="{FF2B5EF4-FFF2-40B4-BE49-F238E27FC236}">
                <a16:creationId xmlns:a16="http://schemas.microsoft.com/office/drawing/2014/main" id="{EDE21317-077C-801C-687F-AE59E3B0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07" y="907042"/>
            <a:ext cx="5889186" cy="50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07934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4DotNet 2019">
      <a:dk1>
        <a:srgbClr val="FFFFFF"/>
      </a:dk1>
      <a:lt1>
        <a:srgbClr val="1226AA"/>
      </a:lt1>
      <a:dk2>
        <a:srgbClr val="FFFFFF"/>
      </a:dk2>
      <a:lt2>
        <a:srgbClr val="1226A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DotNet 2019">
      <a:majorFont>
        <a:latin typeface="NeuzeitS LT Book"/>
        <a:ea typeface=""/>
        <a:cs typeface=""/>
      </a:majorFont>
      <a:minorFont>
        <a:latin typeface="NeuzeitS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DotNet.potx" id="{6EBE8229-C4A2-44FC-B149-BF03E7FC328E}" vid="{D7DFB71B-7E0B-4A7D-BB0D-600CB48BC2F3}"/>
    </a:ext>
  </a:extLst>
</a:theme>
</file>

<file path=ppt/theme/theme2.xml><?xml version="1.0" encoding="utf-8"?>
<a:theme xmlns:a="http://schemas.openxmlformats.org/drawingml/2006/main" name="2_Kantoorthema">
  <a:themeElements>
    <a:clrScheme name="4DotNet 2019">
      <a:dk1>
        <a:srgbClr val="FFFFFF"/>
      </a:dk1>
      <a:lt1>
        <a:srgbClr val="1226AA"/>
      </a:lt1>
      <a:dk2>
        <a:srgbClr val="FFFFFF"/>
      </a:dk2>
      <a:lt2>
        <a:srgbClr val="1226A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DotNet 2019">
      <a:majorFont>
        <a:latin typeface="NeuzeitS LT Book"/>
        <a:ea typeface=""/>
        <a:cs typeface=""/>
      </a:majorFont>
      <a:minorFont>
        <a:latin typeface="NeuzeitS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DotNet.potx" id="{6EBE8229-C4A2-44FC-B149-BF03E7FC328E}" vid="{40D1B1DE-FECF-49F5-9F1D-B389DB3D0EAE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EBCDAD10706B48883F59B0430F67D9" ma:contentTypeVersion="9" ma:contentTypeDescription="Create a new document." ma:contentTypeScope="" ma:versionID="b8da532ae8b844ec905798275596e81d">
  <xsd:schema xmlns:xsd="http://www.w3.org/2001/XMLSchema" xmlns:xs="http://www.w3.org/2001/XMLSchema" xmlns:p="http://schemas.microsoft.com/office/2006/metadata/properties" xmlns:ns2="7d9c7668-104e-43bb-9512-d0aa30b20995" xmlns:ns3="cb7ab910-79ef-488f-a130-92a7bae0bc62" targetNamespace="http://schemas.microsoft.com/office/2006/metadata/properties" ma:root="true" ma:fieldsID="921ac32f91e916c9a7a5581af3453b19" ns2:_="" ns3:_="">
    <xsd:import namespace="7d9c7668-104e-43bb-9512-d0aa30b20995"/>
    <xsd:import namespace="cb7ab910-79ef-488f-a130-92a7bae0bc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9c7668-104e-43bb-9512-d0aa30b20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ab910-79ef-488f-a130-92a7bae0b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97C309-9C89-4E9D-945B-5179B2C9C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9c7668-104e-43bb-9512-d0aa30b20995"/>
    <ds:schemaRef ds:uri="cb7ab910-79ef-488f-a130-92a7bae0b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0E3A9F-A1DB-4E99-936B-F6866DB6A2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1F1EB5-0204-4F76-BB2C-D19DF1C3CE5A}">
  <ds:schemaRefs>
    <ds:schemaRef ds:uri="cb7ab910-79ef-488f-a130-92a7bae0bc62"/>
    <ds:schemaRef ds:uri="http://purl.org/dc/dcmitype/"/>
    <ds:schemaRef ds:uri="7d9c7668-104e-43bb-9512-d0aa30b2099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4Dotnet template</Template>
  <TotalTime>1542</TotalTime>
  <Words>950</Words>
  <Application>Microsoft Office PowerPoint</Application>
  <PresentationFormat>Breedbeeld</PresentationFormat>
  <Paragraphs>207</Paragraphs>
  <Slides>39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39</vt:i4>
      </vt:variant>
    </vt:vector>
  </HeadingPairs>
  <TitlesOfParts>
    <vt:vector size="45" baseType="lpstr">
      <vt:lpstr>Arial</vt:lpstr>
      <vt:lpstr>Calibri</vt:lpstr>
      <vt:lpstr>NeuzeitS LT Book</vt:lpstr>
      <vt:lpstr>NeuzeitS-Book</vt:lpstr>
      <vt:lpstr>1_Kantoorthema</vt:lpstr>
      <vt:lpstr>2_Kantoorthema</vt:lpstr>
      <vt:lpstr>Leiden en begeleiden van de toekomst</vt:lpstr>
      <vt:lpstr>Ivo Verburgh</vt:lpstr>
      <vt:lpstr>PowerPoint-presentatie</vt:lpstr>
      <vt:lpstr>PowerPoint-presentatie</vt:lpstr>
      <vt:lpstr>Is ons huidige werk ook zo leuk?</vt:lpstr>
      <vt:lpstr>Oorzaken</vt:lpstr>
      <vt:lpstr>Aanpak vanuit management/business</vt:lpstr>
      <vt:lpstr>Aanpak vanuit IT</vt:lpstr>
      <vt:lpstr>PowerPoint-presentatie</vt:lpstr>
      <vt:lpstr>PowerPoint-presentatie</vt:lpstr>
      <vt:lpstr>PowerPoint-presentatie</vt:lpstr>
      <vt:lpstr>PowerPoint-presentatie</vt:lpstr>
      <vt:lpstr>Gevaar junioren</vt:lpstr>
      <vt:lpstr>Voorkomen dat zaken kapot gaan</vt:lpstr>
      <vt:lpstr>Voorkomen dat zaken kapot gaan</vt:lpstr>
      <vt:lpstr>PowerPoint-presentatie</vt:lpstr>
      <vt:lpstr>Leren van incidenten</vt:lpstr>
      <vt:lpstr>PowerPoint-presentatie</vt:lpstr>
      <vt:lpstr>Effectiever software maken</vt:lpstr>
      <vt:lpstr>PowerPoint-presentatie</vt:lpstr>
      <vt:lpstr>PowerPoint-presentatie</vt:lpstr>
      <vt:lpstr>Generatie Z (1996 - 2015)</vt:lpstr>
      <vt:lpstr>Diversiteit</vt:lpstr>
      <vt:lpstr>Wat kan jij doen?</vt:lpstr>
      <vt:lpstr>Kinderen enthousiast maken</vt:lpstr>
      <vt:lpstr>Collega’s begeleiden</vt:lpstr>
      <vt:lpstr>Introspectie of zelfreflectie</vt:lpstr>
      <vt:lpstr>Imposter- syndroom</vt:lpstr>
      <vt:lpstr>Leer feedback te herkennen en ontvangen</vt:lpstr>
      <vt:lpstr>Leer feedback te geven</vt:lpstr>
      <vt:lpstr>Heb vertrouwen en wees betrouwbaar</vt:lpstr>
      <vt:lpstr>Word een mentor</vt:lpstr>
      <vt:lpstr>Wie is een mentor?</vt:lpstr>
      <vt:lpstr>Verschil mentor en kennishouder</vt:lpstr>
      <vt:lpstr>Groei door feedback</vt:lpstr>
      <vt:lpstr>Dus kort samengevat</vt:lpstr>
      <vt:lpstr>Vragen</vt:lpstr>
      <vt:lpstr>Links enthousiasmeren en opleiden</vt:lpstr>
      <vt:lpstr>Bronnen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Ivo Verburgh</dc:creator>
  <cp:lastModifiedBy>Ivo Verburgh</cp:lastModifiedBy>
  <cp:revision>513</cp:revision>
  <dcterms:created xsi:type="dcterms:W3CDTF">2021-10-26T19:07:47Z</dcterms:created>
  <dcterms:modified xsi:type="dcterms:W3CDTF">2023-03-14T20:01:16Z</dcterms:modified>
</cp:coreProperties>
</file>